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Source Sans Pr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SansPro-bold.fntdata"/><Relationship Id="rId47" Type="http://schemas.openxmlformats.org/officeDocument/2006/relationships/font" Target="fonts/SourceSansPro-regular.fntdata"/><Relationship Id="rId49" Type="http://schemas.openxmlformats.org/officeDocument/2006/relationships/font" Target="fonts/SourceSans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2696b11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2696b11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POVs for all of our interviews from this week and last, though we did not have just one “initial POV” from last section. Then, we picked our three favorites.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32696b1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32696b1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“I’m … dependent on my students’ facial expressions, their gestures, their body language.  And if they’re all staring into the screen, I lose all of it.”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2696b11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2696b11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2696b11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32696b11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32696b11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32696b1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our top 3 POVs, we generated at least 10-15 HMWs each. We then picked our favorite 3.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2696b11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32696b11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325b39d0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325b39d0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32696b11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32696b11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32696b11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32696b1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though we carefully brainstormed on Gabriels POV, our HMWs didn’t capture our imaginations.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32696b11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32696b11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255e8f56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3255e8f5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CLICK ON THE IMAGE ABOVE YOUR NAME AND REPLACE IMAGE WITH YOUR PREFERED PROFILE PIC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2696b11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2696b11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32696b11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32696b11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325b39d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325b39d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32696b11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32696b11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32696b11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32696b1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4e538dd9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4e538dd9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2696b11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32696b11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32696b11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32696b1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32696b11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32696b11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2696b11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2696b11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3255e8f56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3255e8f56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Didn’t do initial POV in studio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4e538dd9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4e538dd9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32696b11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32696b11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2696b11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32696b11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2696b11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2696b11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32696b11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32696b11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32696b11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32696b11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32696b11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32696b11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32696b11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32696b11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255e8f56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3255e8f56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32696b11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32696b11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4e538dd9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4e538dd9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32696b1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32696b1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32696b11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32696b1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2696b1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2696b1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EdTech: Ideation and Experience Prototypes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Studio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80150" y="172495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12 POV ideas → 3 POVs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2259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1: Gabriel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-256600" y="905275"/>
            <a:ext cx="5034900" cy="3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met Gabriel, an experienced humanities professor at Stanford. </a:t>
            </a:r>
            <a:endParaRPr sz="18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were amazed to find that although he loved the idea of technology in the classroom, he refused to use it because it got in the way of body language.</a:t>
            </a:r>
            <a:endParaRPr sz="18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It would be game-changing if students could interact with their technology without it blocking their body language, or to somehow replace this feedback.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525" y="1590750"/>
            <a:ext cx="3241500" cy="1962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2259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</a:t>
            </a:r>
            <a:r>
              <a:rPr lang="en"/>
              <a:t>2</a:t>
            </a:r>
            <a:r>
              <a:rPr lang="en"/>
              <a:t>: Joe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met Joe, a motivated high school student taking community college classes through the Middle College program at Canada College.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were amazed to realize that Joe loved both the interaction of in-person classes and the convenience of online classes.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would be game-changing to satisfy his needs for classroom interaction and flexible time/location at the same time.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</a:t>
            </a:r>
            <a:r>
              <a:rPr lang="en"/>
              <a:t>3</a:t>
            </a:r>
            <a:r>
              <a:rPr lang="en"/>
              <a:t>: Samuel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met Samuel, a 4th year stanford computer science undergraduate student.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were interested to find that they preferred introductory courses for their welcoming and energetic culture.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would be game-changing if higher-level classes could retain that culture.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~40 HMW ideas → 3 HMWs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265500" y="12175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HMW 1: Make finding study groups fun?</a:t>
            </a:r>
            <a:endParaRPr sz="2400"/>
          </a:p>
        </p:txBody>
      </p:sp>
      <p:sp>
        <p:nvSpPr>
          <p:cNvPr id="156" name="Google Shape;156;p27"/>
          <p:cNvSpPr txBox="1"/>
          <p:nvPr>
            <p:ph idx="2" type="body"/>
          </p:nvPr>
        </p:nvSpPr>
        <p:spPr>
          <a:xfrm>
            <a:off x="4670950" y="724200"/>
            <a:ext cx="4210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Joe (9) →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POV 2 (satisfy interaction need for online courses) →</a:t>
            </a:r>
            <a:endParaRPr sz="24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 HMW 1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75" y="1880600"/>
            <a:ext cx="4210372" cy="315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65500" y="12175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HMW 2: Integrate class discussions into everyday life?</a:t>
            </a:r>
            <a:endParaRPr sz="2400"/>
          </a:p>
        </p:txBody>
      </p:sp>
      <p:sp>
        <p:nvSpPr>
          <p:cNvPr id="164" name="Google Shape;164;p28"/>
          <p:cNvSpPr txBox="1"/>
          <p:nvPr>
            <p:ph idx="2" type="body"/>
          </p:nvPr>
        </p:nvSpPr>
        <p:spPr>
          <a:xfrm>
            <a:off x="46992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Joe (9) →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POV 2 (satisfy interaction need for online courses) </a:t>
            </a:r>
            <a:endParaRPr sz="24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→ HMW 2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798775"/>
            <a:ext cx="4310695" cy="323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265500" y="164125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HMW 3: Bring back the freshman energy in high-level classes?</a:t>
            </a:r>
            <a:endParaRPr sz="2400"/>
          </a:p>
        </p:txBody>
      </p:sp>
      <p:sp>
        <p:nvSpPr>
          <p:cNvPr id="172" name="Google Shape;172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Samuel </a:t>
            </a:r>
            <a:r>
              <a:rPr lang="en" sz="2400">
                <a:solidFill>
                  <a:srgbClr val="FFFFFF"/>
                </a:solidFill>
              </a:rPr>
              <a:t>(12) →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POV 3 (welcoming and energetic culture in upper division) </a:t>
            </a:r>
            <a:endParaRPr sz="24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→ HMW 3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11" y="1674750"/>
            <a:ext cx="3243177" cy="4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1"/>
            <a:ext cx="9144000" cy="513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2003325"/>
            <a:ext cx="8520600" cy="1622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Tech needs to have a clear advantage.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311700" y="1032525"/>
            <a:ext cx="8520600" cy="97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Body Language Problem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Prototyping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731125" y="3018575"/>
            <a:ext cx="552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 prototype testing sessions with 5 participants (4 Stanford students)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155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11486" l="0" r="0" t="11478"/>
          <a:stretch/>
        </p:blipFill>
        <p:spPr>
          <a:xfrm>
            <a:off x="387888" y="1434189"/>
            <a:ext cx="1724700" cy="17718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98838" y="3443775"/>
            <a:ext cx="1550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Jake Ray</a:t>
            </a:r>
            <a:endParaRPr sz="180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1323" r="1323" t="0"/>
          <a:stretch/>
        </p:blipFill>
        <p:spPr>
          <a:xfrm>
            <a:off x="2535013" y="1434344"/>
            <a:ext cx="1724700" cy="17715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2001613" y="3443775"/>
            <a:ext cx="2639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Fiona Hall-Zazueta</a:t>
            </a:r>
            <a:endParaRPr sz="1800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0" l="1418" r="1418" t="0"/>
          <a:stretch/>
        </p:blipFill>
        <p:spPr>
          <a:xfrm>
            <a:off x="4682138" y="1434189"/>
            <a:ext cx="1724700" cy="17718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4693088" y="3443775"/>
            <a:ext cx="1550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Eli Vazquez</a:t>
            </a:r>
            <a:endParaRPr sz="1800"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0" l="1324" r="1314" t="0"/>
          <a:stretch/>
        </p:blipFill>
        <p:spPr>
          <a:xfrm>
            <a:off x="6829263" y="1434344"/>
            <a:ext cx="1724700" cy="17715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6243963" y="3443775"/>
            <a:ext cx="27429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David Rathmann-Bloch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265500" y="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 1: Badges</a:t>
            </a:r>
            <a:endParaRPr/>
          </a:p>
        </p:txBody>
      </p:sp>
      <p:sp>
        <p:nvSpPr>
          <p:cNvPr id="193" name="Google Shape;193;p32"/>
          <p:cNvSpPr txBox="1"/>
          <p:nvPr>
            <p:ph idx="2" type="body"/>
          </p:nvPr>
        </p:nvSpPr>
        <p:spPr>
          <a:xfrm>
            <a:off x="4628525" y="724200"/>
            <a:ext cx="4148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Joe (9) →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POV 2 (satisfy interaction need for online courses) →</a:t>
            </a:r>
            <a:endParaRPr sz="24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HMW 1 → </a:t>
            </a:r>
            <a:endParaRPr sz="24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	PROTO 1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0" y="1604250"/>
            <a:ext cx="4602576" cy="345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Persistent digital achievements for discussion or study group participation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Make finding and participating in study groups more fun.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 using a literature interpretation activity with Heather.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863" y="2471500"/>
            <a:ext cx="3136279" cy="235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worked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“Nice reminder of what a good group discussion is.”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514550"/>
            <a:ext cx="8520600" cy="623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didn’t work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37950"/>
            <a:ext cx="8520600" cy="134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Lack of background </a:t>
            </a:r>
            <a:r>
              <a:rPr lang="en">
                <a:solidFill>
                  <a:srgbClr val="000000"/>
                </a:solidFill>
              </a:rPr>
              <a:t>knowledge</a:t>
            </a:r>
            <a:r>
              <a:rPr lang="en">
                <a:solidFill>
                  <a:srgbClr val="000000"/>
                </a:solidFill>
              </a:rPr>
              <a:t> on the activity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Didn’t take the badges seriously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Peer-to-peer aspect was received poorly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Not much more fun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Validity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assumed this would be more enjoyable &amp; useful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0" y="0"/>
            <a:ext cx="46284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 2: Remote Discussion</a:t>
            </a:r>
            <a:endParaRPr/>
          </a:p>
        </p:txBody>
      </p:sp>
      <p:sp>
        <p:nvSpPr>
          <p:cNvPr id="226" name="Google Shape;226;p37"/>
          <p:cNvSpPr txBox="1"/>
          <p:nvPr>
            <p:ph idx="2" type="body"/>
          </p:nvPr>
        </p:nvSpPr>
        <p:spPr>
          <a:xfrm>
            <a:off x="4628525" y="724200"/>
            <a:ext cx="4148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Joe (9) →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POV 2 (satisfy interaction need for online courses) →</a:t>
            </a:r>
            <a:endParaRPr sz="24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HMW 2 → </a:t>
            </a:r>
            <a:endParaRPr sz="24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	PROTO 2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5750"/>
            <a:ext cx="4628402" cy="347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Reading comprehension/ discussion task done over video call, with one partner going to check mailbox during the call.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 with Chris and Luke.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725" y="2731600"/>
            <a:ext cx="3346547" cy="250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worked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Call quality was excellent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Conversation continued in detail for &gt;7 min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Only a brief interruption when checking the mailbox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Materials on the phone were easy to access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Fun!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Didn’t</a:t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Running out of topics near the end, could have used additional prompting questions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Additional person could have added more perspectives / reduced conversational pressure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Validity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were skeptical at the beginning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Our hope was that this might work, and it did!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1"/>
            <a:ext cx="9144000" cy="513873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1275400"/>
            <a:ext cx="8520600" cy="623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Domain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898800"/>
            <a:ext cx="8520600" cy="1676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Improving the frequency, enjoyment, and learning outcomes of </a:t>
            </a:r>
            <a:r>
              <a:rPr b="1" lang="en" sz="2400">
                <a:solidFill>
                  <a:srgbClr val="FFFFFF"/>
                </a:solidFill>
              </a:rPr>
              <a:t>class discussions.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0" y="0"/>
            <a:ext cx="46284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 3: Freshman-Senior</a:t>
            </a:r>
            <a:endParaRPr/>
          </a:p>
        </p:txBody>
      </p:sp>
      <p:sp>
        <p:nvSpPr>
          <p:cNvPr id="259" name="Google Shape;259;p42"/>
          <p:cNvSpPr txBox="1"/>
          <p:nvPr>
            <p:ph idx="2" type="body"/>
          </p:nvPr>
        </p:nvSpPr>
        <p:spPr>
          <a:xfrm>
            <a:off x="4628525" y="724200"/>
            <a:ext cx="4148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Samuel </a:t>
            </a:r>
            <a:r>
              <a:rPr lang="en" sz="2400">
                <a:solidFill>
                  <a:srgbClr val="FFFFFF"/>
                </a:solidFill>
              </a:rPr>
              <a:t>(12) →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POV 3 (bring back freshman energy) →</a:t>
            </a:r>
            <a:endParaRPr sz="24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HMW 3 → </a:t>
            </a:r>
            <a:endParaRPr sz="24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	PROTO 3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25" y="1713375"/>
            <a:ext cx="4463578" cy="334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Arrange a conversation between a freshman (Lim) and a senior (Kamaria)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Make both feel more welcomed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Re-energize academics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4467650" y="1636250"/>
            <a:ext cx="4676351" cy="350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worked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Freshman and senior both felt energized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Conversation was enjoyable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Appreciated the activity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Would continue longer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Would meet up again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Didn’t</a:t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Senior turned out to be RA, so she already regularly interacts with freshmen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Would things have gone differently otherwise?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Validity</a:t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Lots of promise!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Discussion Badges need refinement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Freshman-Senior Meetups and Ad-Hoc Remote Discussions both seem promising!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98" name="Google Shape;298;p48"/>
          <p:cNvSpPr txBox="1"/>
          <p:nvPr/>
        </p:nvSpPr>
        <p:spPr>
          <a:xfrm>
            <a:off x="731125" y="3018575"/>
            <a:ext cx="6399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 diverse interviews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 POV ideas → 3 POVs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~40 HMW ideas → 3 HMWs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 Experience Prototypes → 2 solution ideas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12" y="0"/>
            <a:ext cx="92154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presentation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Needfinding &amp; POVs</a:t>
            </a:r>
            <a:endParaRPr sz="12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HMWs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Experience Prototypes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Summary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80150" y="170405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Needfinding II</a:t>
            </a:r>
            <a:endParaRPr sz="3000"/>
          </a:p>
        </p:txBody>
      </p:sp>
      <p:sp>
        <p:nvSpPr>
          <p:cNvPr id="91" name="Google Shape;91;p17"/>
          <p:cNvSpPr txBox="1"/>
          <p:nvPr/>
        </p:nvSpPr>
        <p:spPr>
          <a:xfrm>
            <a:off x="480150" y="3018575"/>
            <a:ext cx="552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 additional interviews 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 family member and 1 Stanford student)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407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8: Caterina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Law professor and mother of two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Frustrated by perceived lack of educational video games for kids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Wanted to keep kids away from violent games and give them something educational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31150" y="211300"/>
            <a:ext cx="738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Participants 9 &amp; 10: Joe and Nick</a:t>
            </a:r>
            <a:endParaRPr sz="3000"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989013" y="3825650"/>
            <a:ext cx="32928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Joe loves both the interaction of in-person classes and the convenience of online classes.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11354" l="4294" r="8763" t="20697"/>
          <a:stretch/>
        </p:blipFill>
        <p:spPr>
          <a:xfrm>
            <a:off x="5158488" y="1520075"/>
            <a:ext cx="2142600" cy="22326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11354" l="6529" r="6529" t="20697"/>
          <a:stretch/>
        </p:blipFill>
        <p:spPr>
          <a:xfrm>
            <a:off x="1465063" y="1520063"/>
            <a:ext cx="2142600" cy="22326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9"/>
          <p:cNvSpPr txBox="1"/>
          <p:nvPr/>
        </p:nvSpPr>
        <p:spPr>
          <a:xfrm>
            <a:off x="231150" y="904400"/>
            <a:ext cx="8681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school juniors enrolled in Middle College at Canada College.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784488" y="3851750"/>
            <a:ext cx="33705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Nick’s film class satisfies him intellectually because of the rich discussions.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3406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11: Janice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05850"/>
            <a:ext cx="530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Professor of fiction and nonfiction storytelling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Takeaways: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Importance of classroom discussion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Camaraderie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Managing students’ shyness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Importance of peer review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Tailoring class to participants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18851" l="0" r="0" t="2698"/>
          <a:stretch/>
        </p:blipFill>
        <p:spPr>
          <a:xfrm>
            <a:off x="5874000" y="1068422"/>
            <a:ext cx="2381100" cy="2428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30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12: Samuel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068425"/>
            <a:ext cx="474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4th year Stanford CS undergrad.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Tension: despite being a CS student, their favorite classes are humanities classes, and within CS classes they actually prefer the introductory courses to the higher level ones.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Tension: sometimes wishes for more discussion section, but “hates” adding to schedule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9337" l="11441" r="0" t="22402"/>
          <a:stretch/>
        </p:blipFill>
        <p:spPr>
          <a:xfrm>
            <a:off x="5174775" y="954225"/>
            <a:ext cx="3416400" cy="35109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